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9" r:id="rId4"/>
    <p:sldId id="264" r:id="rId5"/>
    <p:sldId id="266" r:id="rId6"/>
    <p:sldId id="274" r:id="rId7"/>
    <p:sldId id="263" r:id="rId8"/>
    <p:sldId id="270" r:id="rId9"/>
    <p:sldId id="265" r:id="rId10"/>
    <p:sldId id="268" r:id="rId11"/>
    <p:sldId id="269" r:id="rId12"/>
    <p:sldId id="271" r:id="rId13"/>
    <p:sldId id="272" r:id="rId14"/>
    <p:sldId id="273" r:id="rId15"/>
    <p:sldId id="275" r:id="rId16"/>
    <p:sldId id="277" r:id="rId17"/>
    <p:sldId id="278" r:id="rId18"/>
    <p:sldId id="279" r:id="rId19"/>
    <p:sldId id="262" r:id="rId20"/>
    <p:sldId id="280" r:id="rId21"/>
    <p:sldId id="281" r:id="rId22"/>
    <p:sldId id="282" r:id="rId23"/>
    <p:sldId id="283" r:id="rId24"/>
    <p:sldId id="258" r:id="rId25"/>
    <p:sldId id="267" r:id="rId26"/>
    <p:sldId id="284" r:id="rId27"/>
    <p:sldId id="285" r:id="rId28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06jo" initials="d" lastIdx="4" clrIdx="0"/>
  <p:cmAuthor id="1" name="Gregory Erhardt" initials="GE" lastIdx="2" clrIdx="1">
    <p:extLst>
      <p:ext uri="{19B8F6BF-5375-455C-9EA6-DF929625EA0E}">
        <p15:presenceInfo xmlns:p15="http://schemas.microsoft.com/office/powerpoint/2012/main" userId="37d1e3cd14f6f2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AB7"/>
    <a:srgbClr val="02339E"/>
    <a:srgbClr val="0033A1"/>
    <a:srgbClr val="0032A1"/>
    <a:srgbClr val="002E9C"/>
    <a:srgbClr val="4682B4"/>
    <a:srgbClr val="605270"/>
    <a:srgbClr val="669900"/>
    <a:srgbClr val="7267B5"/>
    <a:srgbClr val="5643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6" autoAdjust="0"/>
    <p:restoredTop sz="91759" autoAdjust="0"/>
  </p:normalViewPr>
  <p:slideViewPr>
    <p:cSldViewPr>
      <p:cViewPr varScale="1">
        <p:scale>
          <a:sx n="58" d="100"/>
          <a:sy n="58" d="100"/>
        </p:scale>
        <p:origin x="1228" y="48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44" d="100"/>
          <a:sy n="44" d="100"/>
        </p:scale>
        <p:origin x="2740" y="40"/>
      </p:cViewPr>
      <p:guideLst>
        <p:guide orient="horz" pos="3224"/>
        <p:guide pos="2237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Erhardt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7106D-EF57-4844-84DC-8E2ED9541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56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1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/>
          <a:lstStyle>
            <a:lvl1pPr algn="r">
              <a:defRPr sz="1300"/>
            </a:lvl1pPr>
          </a:lstStyle>
          <a:p>
            <a:fld id="{B1986778-4955-48BF-B9A5-723767A6F1B2}" type="datetimeFigureOut">
              <a:rPr lang="en-US" smtClean="0"/>
              <a:pPr/>
              <a:t>3/12/2020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491" tIns="47745" rIns="95491" bIns="47745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2"/>
            <a:ext cx="5679440" cy="4605576"/>
          </a:xfrm>
          <a:prstGeom prst="rect">
            <a:avLst/>
          </a:prstGeom>
        </p:spPr>
        <p:txBody>
          <a:bodyPr vert="horz" lIns="95491" tIns="47745" rIns="95491" bIns="4774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1730"/>
          </a:xfrm>
          <a:prstGeom prst="rect">
            <a:avLst/>
          </a:prstGeom>
        </p:spPr>
        <p:txBody>
          <a:bodyPr vert="horz" lIns="95491" tIns="47745" rIns="95491" bIns="47745" rtlCol="0" anchor="b"/>
          <a:lstStyle>
            <a:lvl1pPr algn="r">
              <a:defRPr sz="1300"/>
            </a:lvl1pPr>
          </a:lstStyle>
          <a:p>
            <a:fld id="{5A667B8F-CD95-4BB3-B09F-6C28F666D66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0586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67B8F-CD95-4BB3-B09F-6C28F666D66D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673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1484313"/>
            <a:ext cx="8496300" cy="13684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068638"/>
            <a:ext cx="8496300" cy="30972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34345"/>
            <a:ext cx="9144000" cy="323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Standard-Slide-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8" t="93599" r="41942"/>
          <a:stretch/>
        </p:blipFill>
        <p:spPr>
          <a:xfrm>
            <a:off x="1" y="-19077"/>
            <a:ext cx="9143999" cy="11348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15" y="-110656"/>
            <a:ext cx="3543106" cy="12422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5139190"/>
            <a:ext cx="6480448" cy="566738"/>
          </a:xfrm>
        </p:spPr>
        <p:txBody>
          <a:bodyPr anchor="b"/>
          <a:lstStyle>
            <a:lvl1pPr algn="ctr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31640" y="728699"/>
            <a:ext cx="6480448" cy="4269836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534345"/>
            <a:ext cx="9144000" cy="323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1640" y="5846583"/>
            <a:ext cx="6480448" cy="8048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5875" y="0"/>
            <a:ext cx="9169876" cy="581426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-16552" y="5679250"/>
            <a:ext cx="9186429" cy="1178750"/>
          </a:xfrm>
          <a:prstGeom prst="rect">
            <a:avLst/>
          </a:prstGeom>
          <a:solidFill>
            <a:srgbClr val="002E9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endParaRPr lang="en-GB" kern="0" dirty="0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331" y="5814265"/>
            <a:ext cx="7403069" cy="1043736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3" name="Title 1"/>
          <p:cNvSpPr txBox="1">
            <a:spLocks/>
          </p:cNvSpPr>
          <p:nvPr userDrawn="1"/>
        </p:nvSpPr>
        <p:spPr bwMode="auto">
          <a:xfrm>
            <a:off x="-25875" y="0"/>
            <a:ext cx="9186429" cy="1043735"/>
          </a:xfrm>
          <a:prstGeom prst="rect">
            <a:avLst/>
          </a:prstGeom>
          <a:solidFill>
            <a:srgbClr val="02339E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endParaRPr lang="en-GB" kern="0" dirty="0">
              <a:solidFill>
                <a:schemeClr val="accent3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66738" y="0"/>
            <a:ext cx="7875587" cy="1042988"/>
          </a:xfr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accent3"/>
                </a:solidFill>
                <a:latin typeface="+mj-lt"/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974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ou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xfrm>
            <a:off x="3097455" y="333772"/>
            <a:ext cx="168553" cy="2222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0" name="Title Text"/>
          <p:cNvSpPr>
            <a:spLocks noGrp="1"/>
          </p:cNvSpPr>
          <p:nvPr>
            <p:ph type="title"/>
          </p:nvPr>
        </p:nvSpPr>
        <p:spPr>
          <a:xfrm>
            <a:off x="775150" y="2363470"/>
            <a:ext cx="2200275" cy="2131061"/>
          </a:xfrm>
          <a:prstGeom prst="rect">
            <a:avLst/>
          </a:prstGeom>
        </p:spPr>
        <p:txBody>
          <a:bodyPr anchor="t"/>
          <a:lstStyle/>
          <a:p>
            <a:r>
              <a:t>Title Text</a:t>
            </a:r>
          </a:p>
        </p:txBody>
      </p:sp>
      <p:sp>
        <p:nvSpPr>
          <p:cNvPr id="51" name="IRIS"/>
          <p:cNvSpPr>
            <a:spLocks noGrp="1"/>
          </p:cNvSpPr>
          <p:nvPr>
            <p:ph type="body" sz="quarter" idx="13"/>
          </p:nvPr>
        </p:nvSpPr>
        <p:spPr>
          <a:xfrm>
            <a:off x="255710" y="330597"/>
            <a:ext cx="415498" cy="24237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975" b="1" spc="0">
                <a:solidFill>
                  <a:srgbClr val="44474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IRIS</a:t>
            </a:r>
          </a:p>
        </p:txBody>
      </p:sp>
      <p:sp>
        <p:nvSpPr>
          <p:cNvPr id="52" name="www.yourwebsite.com"/>
          <p:cNvSpPr>
            <a:spLocks noGrp="1"/>
          </p:cNvSpPr>
          <p:nvPr>
            <p:ph type="body" sz="quarter" idx="14"/>
          </p:nvPr>
        </p:nvSpPr>
        <p:spPr>
          <a:xfrm>
            <a:off x="245000" y="6295700"/>
            <a:ext cx="1457450" cy="2308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900" b="1" spc="0">
                <a:solidFill>
                  <a:srgbClr val="A1A1A3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www.yourwebsite.com</a:t>
            </a:r>
          </a:p>
        </p:txBody>
      </p:sp>
      <p:sp>
        <p:nvSpPr>
          <p:cNvPr id="53" name="Line"/>
          <p:cNvSpPr/>
          <p:nvPr/>
        </p:nvSpPr>
        <p:spPr>
          <a:xfrm flipV="1">
            <a:off x="3823364" y="2371"/>
            <a:ext cx="0" cy="6858000"/>
          </a:xfrm>
          <a:prstGeom prst="line">
            <a:avLst/>
          </a:prstGeom>
          <a:ln w="38100">
            <a:solidFill>
              <a:srgbClr val="E4E4E7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54" name="There are many variations of passages of Lorem Ipsum available, but the…"/>
          <p:cNvSpPr>
            <a:spLocks noGrp="1"/>
          </p:cNvSpPr>
          <p:nvPr>
            <p:ph type="body" sz="quarter" idx="15"/>
          </p:nvPr>
        </p:nvSpPr>
        <p:spPr>
          <a:xfrm>
            <a:off x="4671302" y="1326115"/>
            <a:ext cx="12471684" cy="181588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/>
            </a:lvl1pPr>
          </a:lstStyle>
          <a:p>
            <a:pPr marL="0" indent="0">
              <a:spcBef>
                <a:spcPts val="0"/>
              </a:spcBef>
              <a:buSzTx/>
              <a:buNone/>
            </a:pPr>
            <a:r>
              <a:t>There are many variations of passages of Lorem Ipsum available, but the</a:t>
            </a:r>
          </a:p>
          <a:p>
            <a:pPr marL="0" indent="0">
              <a:spcBef>
                <a:spcPts val="0"/>
              </a:spcBef>
              <a:buSzTx/>
              <a:buNone/>
            </a:pPr>
            <a:r>
              <a:t>majority have suffered alteration some form, by injected humour, or random</a:t>
            </a:r>
          </a:p>
          <a:p>
            <a:pPr marL="0" indent="0">
              <a:spcBef>
                <a:spcPts val="0"/>
              </a:spcBef>
              <a:buSzTx/>
              <a:buNone/>
            </a:pPr>
            <a:r>
              <a:t>ised words which don't look even slightly believable. If you are going to use</a:t>
            </a:r>
          </a:p>
          <a:p>
            <a:pPr marL="0" indent="0">
              <a:spcBef>
                <a:spcPts val="0"/>
              </a:spcBef>
              <a:buSzTx/>
              <a:buNone/>
            </a:pPr>
            <a:r>
              <a:t>a passage of Lorem Ipsum, you need to be sure there isn't any thing embarra</a:t>
            </a:r>
          </a:p>
        </p:txBody>
      </p:sp>
      <p:sp>
        <p:nvSpPr>
          <p:cNvPr id="55" name="There are many variations of passages of Lorem Ipsum available, but the…"/>
          <p:cNvSpPr>
            <a:spLocks noGrp="1"/>
          </p:cNvSpPr>
          <p:nvPr>
            <p:ph type="body" sz="quarter" idx="16"/>
          </p:nvPr>
        </p:nvSpPr>
        <p:spPr>
          <a:xfrm>
            <a:off x="4671302" y="4723530"/>
            <a:ext cx="12471684" cy="181588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/>
            </a:lvl1pPr>
          </a:lstStyle>
          <a:p>
            <a:pPr marL="0" indent="0">
              <a:spcBef>
                <a:spcPts val="0"/>
              </a:spcBef>
              <a:buSzTx/>
              <a:buNone/>
            </a:pPr>
            <a:r>
              <a:t>There are many variations of passages of Lorem Ipsum available, but the</a:t>
            </a:r>
          </a:p>
          <a:p>
            <a:pPr marL="0" indent="0">
              <a:spcBef>
                <a:spcPts val="0"/>
              </a:spcBef>
              <a:buSzTx/>
              <a:buNone/>
            </a:pPr>
            <a:r>
              <a:t>majority have suffered alteration some form, by injected humour, or random</a:t>
            </a:r>
          </a:p>
          <a:p>
            <a:pPr marL="0" indent="0">
              <a:spcBef>
                <a:spcPts val="0"/>
              </a:spcBef>
              <a:buSzTx/>
              <a:buNone/>
            </a:pPr>
            <a:r>
              <a:t>ised words which don't look even slightly believable. If you are going to use</a:t>
            </a:r>
          </a:p>
          <a:p>
            <a:pPr marL="0" indent="0">
              <a:spcBef>
                <a:spcPts val="0"/>
              </a:spcBef>
              <a:buSzTx/>
              <a:buNone/>
            </a:pPr>
            <a:r>
              <a:t>a passage of Lorem Ipsum, you need to be sure there isn't any thing embarra</a:t>
            </a:r>
          </a:p>
        </p:txBody>
      </p:sp>
      <p:sp>
        <p:nvSpPr>
          <p:cNvPr id="56" name="There are many variations of passages of Lorem…"/>
          <p:cNvSpPr>
            <a:spLocks noGrp="1"/>
          </p:cNvSpPr>
          <p:nvPr>
            <p:ph type="body" sz="quarter" idx="17"/>
          </p:nvPr>
        </p:nvSpPr>
        <p:spPr>
          <a:xfrm>
            <a:off x="4691705" y="3119755"/>
            <a:ext cx="9304150" cy="127419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 i="1" spc="0">
                <a:solidFill>
                  <a:srgbClr val="565A64"/>
                </a:solidFill>
                <a:latin typeface="Raleway SemiBold"/>
                <a:sym typeface="Raleway SemiBold"/>
              </a:defRPr>
            </a:lvl1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 i="1" spc="0">
                <a:solidFill>
                  <a:srgbClr val="565A64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pPr>
            <a:r>
              <a:t>There are many variations of passages of Lorem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 i="1" spc="0">
                <a:solidFill>
                  <a:srgbClr val="565A64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pPr>
            <a:r>
              <a:t>Ipsum available, but the majority have suffered</a:t>
            </a:r>
          </a:p>
        </p:txBody>
      </p:sp>
      <p:sp>
        <p:nvSpPr>
          <p:cNvPr id="10" name="Rectangle"/>
          <p:cNvSpPr/>
          <p:nvPr userDrawn="1"/>
        </p:nvSpPr>
        <p:spPr>
          <a:xfrm>
            <a:off x="3775666" y="2887089"/>
            <a:ext cx="95396" cy="1028701"/>
          </a:xfrm>
          <a:prstGeom prst="rect">
            <a:avLst/>
          </a:prstGeom>
          <a:gradFill>
            <a:gsLst>
              <a:gs pos="0">
                <a:schemeClr val="accent1">
                  <a:hueOff val="2738966"/>
                  <a:satOff val="-43492"/>
                  <a:lumOff val="5111"/>
                </a:schemeClr>
              </a:gs>
              <a:gs pos="48507">
                <a:srgbClr val="8958E7"/>
              </a:gs>
              <a:gs pos="100000">
                <a:schemeClr val="accent1">
                  <a:hueOff val="267104"/>
                  <a:satOff val="2937"/>
                  <a:lumOff val="6922"/>
                </a:schemeClr>
              </a:gs>
            </a:gsLst>
            <a:lin ang="7531427"/>
          </a:gra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32444735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700"/>
            <a:ext cx="8489950" cy="54073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448780"/>
            <a:ext cx="8489950" cy="48885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30" y="5839268"/>
            <a:ext cx="8489950" cy="54073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" y="728700"/>
            <a:ext cx="8489950" cy="48885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6335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782" y="728700"/>
            <a:ext cx="8489950" cy="5400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448780"/>
            <a:ext cx="4168775" cy="486053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1448781"/>
            <a:ext cx="4168775" cy="4860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700"/>
            <a:ext cx="8229600" cy="5400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0001"/>
            <a:ext cx="4040188" cy="57883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3444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4" y="1441890"/>
            <a:ext cx="4041775" cy="546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413444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700"/>
            <a:ext cx="8489950" cy="5400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700"/>
            <a:ext cx="3008313" cy="5400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28700"/>
            <a:ext cx="5111750" cy="55806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48780"/>
            <a:ext cx="3008313" cy="48605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7125" y="729431"/>
            <a:ext cx="3008313" cy="54006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dirty="0"/>
              <a:t>Click to edit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5" y="729431"/>
            <a:ext cx="4995555" cy="558062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97125" y="1449511"/>
            <a:ext cx="3008313" cy="4860539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0612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708275"/>
            <a:ext cx="848995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0" y="6578492"/>
            <a:ext cx="2880000" cy="288147"/>
          </a:xfrm>
          <a:prstGeom prst="rect">
            <a:avLst/>
          </a:prstGeom>
          <a:solidFill>
            <a:srgbClr val="02339E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880000" y="6578492"/>
            <a:ext cx="2880000" cy="288147"/>
          </a:xfrm>
          <a:prstGeom prst="rect">
            <a:avLst/>
          </a:prstGeom>
          <a:solidFill>
            <a:srgbClr val="002E9C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60000" y="6578492"/>
            <a:ext cx="2880000" cy="288147"/>
          </a:xfrm>
          <a:prstGeom prst="rect">
            <a:avLst/>
          </a:prstGeom>
          <a:solidFill>
            <a:srgbClr val="02339E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b="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40000" y="6579350"/>
            <a:ext cx="523610" cy="288149"/>
          </a:xfrm>
          <a:prstGeom prst="rect">
            <a:avLst/>
          </a:prstGeom>
          <a:solidFill>
            <a:srgbClr val="605270"/>
          </a:solidFill>
          <a:ln w="3175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ctr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40000" y="6578492"/>
            <a:ext cx="502224" cy="279508"/>
          </a:xfrm>
          <a:prstGeom prst="rect">
            <a:avLst/>
          </a:prstGeom>
          <a:solidFill>
            <a:srgbClr val="002E9C"/>
          </a:solidFill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DB5A3A47-29A7-45E5-923E-10FF8574915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 descr="Standard-Slide-9.jpg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8" t="93599" r="11298"/>
          <a:stretch/>
        </p:blipFill>
        <p:spPr>
          <a:xfrm>
            <a:off x="-18509" y="0"/>
            <a:ext cx="9182120" cy="5941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9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0" r:id="rId9"/>
    <p:sldLayoutId id="2147483658" r:id="rId10"/>
    <p:sldLayoutId id="2147483661" r:id="rId11"/>
    <p:sldLayoutId id="2147483662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Greg.Erhardt@uky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8.png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og.leeds.ac.uk/courses/level3/geog3150/lectures/lecture3/" TargetMode="External"/><Relationship Id="rId2" Type="http://schemas.openxmlformats.org/officeDocument/2006/relationships/hyperlink" Target="http://www.spatialcomplexity.info/files/2012/01/MRes-Lecture-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jannap/simulation-andmodeling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S0qURl_JJY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ll-machine-learning-models-explained-in-6-minutes-9fe30ff6776a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-personal.umich.edu/~axe/research/AdvancingArtofSim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sudalairajkumar/novel-corona-virus-2019-dataset/task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ll-machine-learning-models-explained-in-6-minutes-9fe30ff6776a" TargetMode="External"/><Relationship Id="rId2" Type="http://schemas.openxmlformats.org/officeDocument/2006/relationships/hyperlink" Target="http://www-personal.umich.edu/~axe/research/AdvancingArtofSim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sudalairajkumar/novel-corona-virus-2019-dataset/task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" r="3905"/>
          <a:stretch/>
        </p:blipFill>
        <p:spPr>
          <a:xfrm>
            <a:off x="-18509" y="1088740"/>
            <a:ext cx="9181020" cy="4995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625" y="1178749"/>
            <a:ext cx="8545830" cy="10801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b="0" dirty="0">
                <a:solidFill>
                  <a:schemeClr val="bg1"/>
                </a:solidFill>
              </a:rPr>
              <a:t>What is a model?  What is a simulation?</a:t>
            </a:r>
            <a:endParaRPr lang="en-GB" b="0" dirty="0"/>
          </a:p>
        </p:txBody>
      </p:sp>
      <p:sp>
        <p:nvSpPr>
          <p:cNvPr id="4" name="Rectangle 3"/>
          <p:cNvSpPr/>
          <p:nvPr/>
        </p:nvSpPr>
        <p:spPr>
          <a:xfrm>
            <a:off x="-10510" y="6077794"/>
            <a:ext cx="9154510" cy="79547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err="1"/>
              <a:t>Dr.</a:t>
            </a:r>
            <a:r>
              <a:rPr lang="en-GB" dirty="0"/>
              <a:t> Greg Erhardt</a:t>
            </a:r>
          </a:p>
          <a:p>
            <a:r>
              <a:rPr lang="en-GB" dirty="0">
                <a:hlinkClick r:id="rId4"/>
              </a:rPr>
              <a:t>greg.erhardt@uky.edu</a:t>
            </a:r>
            <a:r>
              <a:rPr lang="en-GB" dirty="0"/>
              <a:t> 					CE599-002</a:t>
            </a:r>
          </a:p>
        </p:txBody>
      </p:sp>
    </p:spTree>
    <p:extLst>
      <p:ext uri="{BB962C8B-B14F-4D97-AF65-F5344CB8AC3E}">
        <p14:creationId xmlns:p14="http://schemas.microsoft.com/office/powerpoint/2010/main" val="3401660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we test it in the lab, right?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506" y="1718810"/>
            <a:ext cx="3735414" cy="4725524"/>
          </a:xfrm>
        </p:spPr>
        <p:txBody>
          <a:bodyPr/>
          <a:lstStyle/>
          <a:p>
            <a:r>
              <a:rPr lang="en-US" sz="2400" dirty="0"/>
              <a:t>Typically we think of lab experiments as the means of testing theory.</a:t>
            </a:r>
          </a:p>
          <a:p>
            <a:r>
              <a:rPr lang="en-US" sz="2400" dirty="0"/>
              <a:t>This lets us control for confounding factors.</a:t>
            </a:r>
          </a:p>
          <a:p>
            <a:r>
              <a:rPr lang="en-US" sz="2400" dirty="0"/>
              <a:t>What if we can’t test it in the lab? 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Look at the real world &amp; parse out confounders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Use a model for virtual experiments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10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339" y="2033626"/>
            <a:ext cx="5393885" cy="409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relevant types of models</a:t>
            </a:r>
            <a:br>
              <a:rPr lang="en-US" dirty="0"/>
            </a:br>
            <a:r>
              <a:rPr lang="en-US" dirty="0"/>
              <a:t>(not mutually exclusive)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078850"/>
            <a:ext cx="8489950" cy="4258450"/>
          </a:xfrm>
        </p:spPr>
        <p:txBody>
          <a:bodyPr/>
          <a:lstStyle/>
          <a:p>
            <a:r>
              <a:rPr lang="en-US" dirty="0"/>
              <a:t>Conceptual models</a:t>
            </a:r>
          </a:p>
          <a:p>
            <a:r>
              <a:rPr lang="en-US" dirty="0"/>
              <a:t>Mathematical models</a:t>
            </a:r>
          </a:p>
          <a:p>
            <a:r>
              <a:rPr lang="en-US" dirty="0"/>
              <a:t>Statistical models</a:t>
            </a:r>
          </a:p>
          <a:p>
            <a:r>
              <a:rPr lang="en-US" dirty="0"/>
              <a:t>Simulation models</a:t>
            </a:r>
          </a:p>
          <a:p>
            <a:r>
              <a:rPr lang="en-US" dirty="0"/>
              <a:t>Optimization models</a:t>
            </a:r>
          </a:p>
          <a:p>
            <a:r>
              <a:rPr lang="en-US" dirty="0"/>
              <a:t>Model systems</a:t>
            </a:r>
          </a:p>
          <a:p>
            <a:r>
              <a:rPr lang="en-US" dirty="0"/>
              <a:t>Agent-based models</a:t>
            </a:r>
          </a:p>
          <a:p>
            <a:r>
              <a:rPr lang="en-US" dirty="0"/>
              <a:t>Machine Learning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428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12</a:t>
            </a:fld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03775"/>
            <a:ext cx="7743792" cy="44507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8452" y="6055272"/>
            <a:ext cx="80334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Candace Gilet, “Ozone depletion: Uncovering the hidden hazard of hairspray.” University of California Museum of Paleontology. https://undsci.berkeley.edu/article/0_0_0/ozone_depletion_01</a:t>
            </a:r>
          </a:p>
        </p:txBody>
      </p:sp>
    </p:spTree>
    <p:extLst>
      <p:ext uri="{BB962C8B-B14F-4D97-AF65-F5344CB8AC3E}">
        <p14:creationId xmlns:p14="http://schemas.microsoft.com/office/powerpoint/2010/main" val="344463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13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6535" y="1813799"/>
                <a:ext cx="3092239" cy="9219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35" y="1813799"/>
                <a:ext cx="3092239" cy="9219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934906"/>
              </p:ext>
            </p:extLst>
          </p:nvPr>
        </p:nvGraphicFramePr>
        <p:xfrm>
          <a:off x="4185974" y="3222663"/>
          <a:ext cx="2590800" cy="141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" name="Equation" r:id="rId4" imgW="927100" imgH="508000" progId="Equation.3">
                  <p:embed/>
                </p:oleObj>
              </mc:Choice>
              <mc:Fallback>
                <p:oleObj name="Equation" r:id="rId4" imgW="927100" imgH="508000" progId="Equation.3">
                  <p:embed/>
                  <p:pic>
                    <p:nvPicPr>
                      <p:cNvPr id="153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5974" y="3222663"/>
                        <a:ext cx="2590800" cy="141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41597480"/>
              </p:ext>
            </p:extLst>
          </p:nvPr>
        </p:nvGraphicFramePr>
        <p:xfrm>
          <a:off x="7192200" y="2274791"/>
          <a:ext cx="1447800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Equation" r:id="rId6" imgW="431613" imgH="203112" progId="Equation.3">
                  <p:embed/>
                </p:oleObj>
              </mc:Choice>
              <mc:Fallback>
                <p:oleObj name="Equation" r:id="rId6" imgW="431613" imgH="203112" progId="Equation.3">
                  <p:embed/>
                  <p:pic>
                    <p:nvPicPr>
                      <p:cNvPr id="71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2200" y="2274791"/>
                        <a:ext cx="1447800" cy="68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098179"/>
              </p:ext>
            </p:extLst>
          </p:nvPr>
        </p:nvGraphicFramePr>
        <p:xfrm>
          <a:off x="7268400" y="4560791"/>
          <a:ext cx="117475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" name="Equation" r:id="rId8" imgW="368140" imgH="406224" progId="Equation.3">
                  <p:embed/>
                </p:oleObj>
              </mc:Choice>
              <mc:Fallback>
                <p:oleObj name="Equation" r:id="rId8" imgW="368140" imgH="406224" progId="Equation.3">
                  <p:embed/>
                  <p:pic>
                    <p:nvPicPr>
                      <p:cNvPr id="717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8400" y="4560791"/>
                        <a:ext cx="117475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5048077"/>
              </p:ext>
            </p:extLst>
          </p:nvPr>
        </p:nvGraphicFramePr>
        <p:xfrm>
          <a:off x="7285863" y="3112991"/>
          <a:ext cx="11430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" name="Equation" r:id="rId10" imgW="380835" imgH="406224" progId="Equation.3">
                  <p:embed/>
                </p:oleObj>
              </mc:Choice>
              <mc:Fallback>
                <p:oleObj name="Equation" r:id="rId10" imgW="380835" imgH="406224" progId="Equation.3">
                  <p:embed/>
                  <p:pic>
                    <p:nvPicPr>
                      <p:cNvPr id="717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5863" y="3112991"/>
                        <a:ext cx="11430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429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14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359105"/>
            <a:ext cx="6858002" cy="512971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5035307" y="2168860"/>
            <a:ext cx="2784255" cy="155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kern="0" dirty="0"/>
              <a:t>Descriptive</a:t>
            </a:r>
          </a:p>
          <a:p>
            <a:r>
              <a:rPr lang="en-US" b="0" kern="0" dirty="0"/>
              <a:t>Or </a:t>
            </a:r>
          </a:p>
          <a:p>
            <a:r>
              <a:rPr lang="en-US" b="0" kern="0" dirty="0"/>
              <a:t>Predictive</a:t>
            </a:r>
          </a:p>
        </p:txBody>
      </p:sp>
    </p:spTree>
    <p:extLst>
      <p:ext uri="{BB962C8B-B14F-4D97-AF65-F5344CB8AC3E}">
        <p14:creationId xmlns:p14="http://schemas.microsoft.com/office/powerpoint/2010/main" val="822591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Models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2855" y="1739805"/>
            <a:ext cx="5934075" cy="44767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15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728895" y="6209160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Kahani</a:t>
            </a:r>
            <a:r>
              <a:rPr lang="en-US" dirty="0"/>
              <a:t> </a:t>
            </a:r>
            <a:r>
              <a:rPr lang="en-US" dirty="0" err="1"/>
              <a:t>Kahsmir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16505" y="2414220"/>
            <a:ext cx="2289200" cy="155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kern="0" dirty="0"/>
              <a:t>If I do this, what will happen?</a:t>
            </a:r>
          </a:p>
        </p:txBody>
      </p:sp>
    </p:spTree>
    <p:extLst>
      <p:ext uri="{BB962C8B-B14F-4D97-AF65-F5344CB8AC3E}">
        <p14:creationId xmlns:p14="http://schemas.microsoft.com/office/powerpoint/2010/main" val="1184639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16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728895" y="6209160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Kahani</a:t>
            </a:r>
            <a:r>
              <a:rPr lang="en-US" dirty="0"/>
              <a:t> </a:t>
            </a:r>
            <a:r>
              <a:rPr lang="en-US" dirty="0" err="1"/>
              <a:t>Kahsmir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3012" y="1379694"/>
            <a:ext cx="6231765" cy="471920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16505" y="2414220"/>
            <a:ext cx="2289200" cy="155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kern="0" dirty="0"/>
              <a:t>If I do this, what will happen?</a:t>
            </a:r>
          </a:p>
        </p:txBody>
      </p:sp>
    </p:spTree>
    <p:extLst>
      <p:ext uri="{BB962C8B-B14F-4D97-AF65-F5344CB8AC3E}">
        <p14:creationId xmlns:p14="http://schemas.microsoft.com/office/powerpoint/2010/main" val="3158206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420" y="1298272"/>
            <a:ext cx="6570730" cy="489420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0" y="2483895"/>
            <a:ext cx="2141730" cy="155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kern="0" dirty="0"/>
              <a:t>What should I do?</a:t>
            </a:r>
          </a:p>
        </p:txBody>
      </p:sp>
      <p:sp>
        <p:nvSpPr>
          <p:cNvPr id="6" name="Rectangle 5"/>
          <p:cNvSpPr/>
          <p:nvPr/>
        </p:nvSpPr>
        <p:spPr>
          <a:xfrm>
            <a:off x="1691680" y="6236819"/>
            <a:ext cx="7527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https://www.slideshare.net/singhmk74/network-optimization-15088394</a:t>
            </a:r>
          </a:p>
        </p:txBody>
      </p:sp>
    </p:spTree>
    <p:extLst>
      <p:ext uri="{BB962C8B-B14F-4D97-AF65-F5344CB8AC3E}">
        <p14:creationId xmlns:p14="http://schemas.microsoft.com/office/powerpoint/2010/main" val="3333297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728700"/>
            <a:ext cx="3926765" cy="540060"/>
          </a:xfrm>
        </p:spPr>
        <p:txBody>
          <a:bodyPr/>
          <a:lstStyle/>
          <a:p>
            <a:r>
              <a:rPr lang="en-US" dirty="0"/>
              <a:t>Model Systems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035" y="758392"/>
            <a:ext cx="3952385" cy="55529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1560" y="6082239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https://silo.zone/introduction.html</a:t>
            </a:r>
          </a:p>
        </p:txBody>
      </p:sp>
    </p:spTree>
    <p:extLst>
      <p:ext uri="{BB962C8B-B14F-4D97-AF65-F5344CB8AC3E}">
        <p14:creationId xmlns:p14="http://schemas.microsoft.com/office/powerpoint/2010/main" val="50423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85" y="908720"/>
            <a:ext cx="73914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21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What is a model?</a:t>
            </a:r>
          </a:p>
          <a:p>
            <a:pPr marL="514350" indent="-514350">
              <a:buAutoNum type="arabicPeriod"/>
            </a:pPr>
            <a:r>
              <a:rPr lang="en-US" dirty="0"/>
              <a:t>Types of models</a:t>
            </a:r>
          </a:p>
          <a:p>
            <a:pPr marL="514350" indent="-514350">
              <a:buAutoNum type="arabicPeriod"/>
            </a:pPr>
            <a:r>
              <a:rPr lang="en-US" dirty="0"/>
              <a:t>CORVID-19 Kaggle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2</a:t>
            </a:fld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30200" y="3519010"/>
            <a:ext cx="8309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drawn from:</a:t>
            </a:r>
          </a:p>
          <a:p>
            <a:r>
              <a:rPr lang="en-US" dirty="0"/>
              <a:t>Michael Batty: What Are Models?</a:t>
            </a:r>
          </a:p>
          <a:p>
            <a:r>
              <a:rPr lang="en-US" dirty="0">
                <a:hlinkClick r:id="rId2"/>
              </a:rPr>
              <a:t>http://www.spatialcomplexity.info/files/2012/01/MRes-Lecture-1.pdf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Malleson</a:t>
            </a:r>
            <a:r>
              <a:rPr lang="en-US" dirty="0"/>
              <a:t> &amp; </a:t>
            </a:r>
            <a:r>
              <a:rPr lang="en-US" dirty="0" err="1"/>
              <a:t>Happenstall</a:t>
            </a:r>
            <a:r>
              <a:rPr lang="en-US" dirty="0"/>
              <a:t>: Social Simulation and Agent-Based Modelling</a:t>
            </a:r>
          </a:p>
          <a:p>
            <a:r>
              <a:rPr lang="en-US" dirty="0">
                <a:hlinkClick r:id="rId3"/>
              </a:rPr>
              <a:t>http://www.geog.leeds.ac.uk/courses/level3/geog3150/lectures/lecture3/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Erhardt: Advancing Knowledge in a Generalizable and Testable Manner</a:t>
            </a:r>
          </a:p>
          <a:p>
            <a:endParaRPr lang="en-US" dirty="0"/>
          </a:p>
          <a:p>
            <a:r>
              <a:rPr lang="en-US" dirty="0" err="1"/>
              <a:t>Kahani</a:t>
            </a:r>
            <a:r>
              <a:rPr lang="en-US" dirty="0"/>
              <a:t> </a:t>
            </a:r>
            <a:r>
              <a:rPr lang="en-US" dirty="0" err="1"/>
              <a:t>Kahsmir</a:t>
            </a:r>
            <a:endParaRPr lang="en-US" dirty="0"/>
          </a:p>
          <a:p>
            <a:r>
              <a:rPr lang="en-US" dirty="0">
                <a:hlinkClick r:id="rId4"/>
              </a:rPr>
              <a:t>https://www.slideshare.net/jannap/simulation-andmodeling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0363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771525"/>
            <a:ext cx="72199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99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700087"/>
            <a:ext cx="730567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72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70" y="728700"/>
            <a:ext cx="7521777" cy="56732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71700" y="6211669"/>
            <a:ext cx="6030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https://www.youtube.com/watch?v=vS0qURl_JJY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6887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027A-4ADF-422E-818D-A2E82FC1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5E887-6352-4ABA-B2C2-AE6599536E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23</a:t>
            </a:fld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7F3F17-E680-462F-8F76-C348B161F76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5" y="1493785"/>
            <a:ext cx="8489950" cy="26180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26C36C-2257-4C04-B357-B10704186FCB}"/>
              </a:ext>
            </a:extLst>
          </p:cNvPr>
          <p:cNvSpPr/>
          <p:nvPr/>
        </p:nvSpPr>
        <p:spPr>
          <a:xfrm>
            <a:off x="341530" y="5184195"/>
            <a:ext cx="8190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https://towardsdatascience.com/all-machine-learning-models-explained-in-6-minutes-9fe30ff6776a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4960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650" y="1808820"/>
            <a:ext cx="6305550" cy="3933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24</a:t>
            </a:fld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1C6E5D-71A7-4DE9-B397-6CE5F5C0A192}"/>
              </a:ext>
            </a:extLst>
          </p:cNvPr>
          <p:cNvSpPr/>
          <p:nvPr/>
        </p:nvSpPr>
        <p:spPr>
          <a:xfrm>
            <a:off x="521550" y="5949280"/>
            <a:ext cx="8010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http://www-personal.umich.edu/~axe/research/AdvancingArtofSim.pdf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6507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718810"/>
            <a:ext cx="8489950" cy="461849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Usually we use data to test our models (and our theory).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when our model is derived from data?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33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B2693-3C9A-4450-BC29-08C0CB5AE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Predicting the Spread of </a:t>
            </a:r>
            <a:r>
              <a:rPr lang="en-US" dirty="0" err="1"/>
              <a:t>Cornovirus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0979F-B044-4CE8-BAC3-0B14EC1B1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2483894"/>
            <a:ext cx="8489950" cy="385340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https://www.kaggle.com/sudalairajkumar/novel-corona-virus-2019-dataset/tasks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C0D95-51C5-4F80-BF3E-92BD10886B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324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2507-063E-4837-A089-E3C90C2D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2AE76-6CB8-4598-9B2F-8AEB679DC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Read about simulation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Read about machine learning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Familiarize yourself with the coronavirus data set and come back with ideas for how to predict its spread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606DD-FB02-4335-983B-4EE1BE39AB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27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94BB81-A4BF-4D75-A3CA-B5E59BD20233}"/>
              </a:ext>
            </a:extLst>
          </p:cNvPr>
          <p:cNvSpPr/>
          <p:nvPr/>
        </p:nvSpPr>
        <p:spPr>
          <a:xfrm>
            <a:off x="881590" y="1988840"/>
            <a:ext cx="8010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http://www-personal.umich.edu/~axe/research/AdvancingArtofSim.pdf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3C3112-5D37-48F5-8F35-2F39DE0CB7D3}"/>
              </a:ext>
            </a:extLst>
          </p:cNvPr>
          <p:cNvSpPr/>
          <p:nvPr/>
        </p:nvSpPr>
        <p:spPr>
          <a:xfrm>
            <a:off x="881590" y="3474005"/>
            <a:ext cx="7425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https://towardsdatascience.com/all-machine-learning-models-explained-in-6-minutes-9fe30ff6776a</a:t>
            </a:r>
            <a:r>
              <a:rPr lang="en-US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FC3758-40C0-4C56-BEAB-5E37F63E5D5E}"/>
              </a:ext>
            </a:extLst>
          </p:cNvPr>
          <p:cNvSpPr txBox="1">
            <a:spLocks/>
          </p:cNvSpPr>
          <p:nvPr/>
        </p:nvSpPr>
        <p:spPr bwMode="auto">
          <a:xfrm>
            <a:off x="881589" y="5949280"/>
            <a:ext cx="8010891" cy="646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800" kern="0" dirty="0">
                <a:hlinkClick r:id="rId4"/>
              </a:rPr>
              <a:t>https://www.kaggle.com/sudalairajkumar/novel-corona-virus-2019-dataset/tasks</a:t>
            </a:r>
            <a:r>
              <a:rPr lang="en-US" sz="1800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2455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3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633412"/>
            <a:ext cx="76962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24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 of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628800"/>
            <a:ext cx="8489950" cy="4708500"/>
          </a:xfrm>
        </p:spPr>
        <p:txBody>
          <a:bodyPr/>
          <a:lstStyle/>
          <a:p>
            <a:r>
              <a:rPr lang="en-US" dirty="0"/>
              <a:t>Model cars</a:t>
            </a:r>
          </a:p>
          <a:p>
            <a:r>
              <a:rPr lang="en-US" dirty="0"/>
              <a:t>Fashion models</a:t>
            </a:r>
          </a:p>
          <a:p>
            <a:r>
              <a:rPr lang="en-US" dirty="0"/>
              <a:t>Role models</a:t>
            </a:r>
          </a:p>
          <a:p>
            <a:r>
              <a:rPr lang="en-US" dirty="0"/>
              <a:t>Maps</a:t>
            </a:r>
          </a:p>
          <a:p>
            <a:r>
              <a:rPr lang="en-US" dirty="0"/>
              <a:t>Blueprints</a:t>
            </a:r>
          </a:p>
          <a:p>
            <a:r>
              <a:rPr lang="en-US" dirty="0"/>
              <a:t>Flow charts</a:t>
            </a:r>
          </a:p>
          <a:p>
            <a:r>
              <a:rPr lang="en-US" dirty="0"/>
              <a:t>Equations</a:t>
            </a:r>
          </a:p>
          <a:p>
            <a:r>
              <a:rPr lang="en-US" dirty="0"/>
              <a:t>Computer simulations</a:t>
            </a:r>
          </a:p>
          <a:p>
            <a:r>
              <a:rPr lang="en-US" dirty="0"/>
              <a:t>Video games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9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673804"/>
            <a:ext cx="8489950" cy="46634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model is one way of formally articulating a theory.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do this through:</a:t>
            </a:r>
          </a:p>
          <a:p>
            <a:r>
              <a:rPr lang="en-US" dirty="0"/>
              <a:t>Writing</a:t>
            </a:r>
          </a:p>
          <a:p>
            <a:r>
              <a:rPr lang="en-US" dirty="0"/>
              <a:t>Math</a:t>
            </a:r>
          </a:p>
          <a:p>
            <a:r>
              <a:rPr lang="en-US" dirty="0"/>
              <a:t>Computer programs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2820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A3A47-29A7-45E5-923E-10FF85749154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719408"/>
            <a:ext cx="7353300" cy="54387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04131" y="6158183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Malleson</a:t>
            </a:r>
            <a:r>
              <a:rPr lang="en-US" dirty="0"/>
              <a:t> &amp; </a:t>
            </a:r>
            <a:r>
              <a:rPr lang="en-US" dirty="0" err="1"/>
              <a:t>Happenstall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5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8F8CA7-083E-487E-9DEA-359DF2E50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27" y="3067031"/>
            <a:ext cx="3581813" cy="2925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D053C8-D493-4CAC-9BF9-348E33D729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1"/>
          <a:stretch/>
        </p:blipFill>
        <p:spPr>
          <a:xfrm>
            <a:off x="6172504" y="1736229"/>
            <a:ext cx="2971496" cy="32909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38E81F-F549-4CD4-B291-A695215D54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1"/>
          <a:stretch/>
        </p:blipFill>
        <p:spPr>
          <a:xfrm>
            <a:off x="0" y="2046184"/>
            <a:ext cx="2351314" cy="3954566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1E4BF0-D9A5-4AA9-ABA6-1CBD1A425755}"/>
              </a:ext>
            </a:extLst>
          </p:cNvPr>
          <p:cNvSpPr txBox="1">
            <a:spLocks/>
          </p:cNvSpPr>
          <p:nvPr/>
        </p:nvSpPr>
        <p:spPr>
          <a:xfrm>
            <a:off x="2607689" y="1822588"/>
            <a:ext cx="3433298" cy="1035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marL="0" marR="0" indent="0" algn="l" defTabSz="8255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Raleway"/>
                <a:ea typeface="Raleway"/>
                <a:cs typeface="Raleway"/>
                <a:sym typeface="Raleway"/>
              </a:defRPr>
            </a:lvl1pPr>
            <a:lvl2pPr marL="91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155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218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282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345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409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472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536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hangingPunct="1"/>
            <a:r>
              <a:rPr lang="en-US" sz="1800" b="0" dirty="0">
                <a:solidFill>
                  <a:schemeClr val="tx1"/>
                </a:solidFill>
              </a:rPr>
              <a:t>Einstein’s model:</a:t>
            </a:r>
          </a:p>
          <a:p>
            <a:pPr marL="342900" indent="-342900">
              <a:buAutoNum type="arabicPeriod"/>
            </a:pPr>
            <a:r>
              <a:rPr lang="en-US" sz="1800" b="0" dirty="0">
                <a:solidFill>
                  <a:schemeClr val="tx1"/>
                </a:solidFill>
              </a:rPr>
              <a:t>Was more general than Newton’s</a:t>
            </a:r>
          </a:p>
          <a:p>
            <a:pPr marL="342900" indent="-342900">
              <a:buAutoNum type="arabicPeriod"/>
            </a:pPr>
            <a:r>
              <a:rPr lang="en-US" sz="1800" b="0" dirty="0">
                <a:solidFill>
                  <a:schemeClr val="tx1"/>
                </a:solidFill>
              </a:rPr>
              <a:t>Made testable predictions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31AEB64-46D9-4875-B852-35EB1DF0E4B0}"/>
              </a:ext>
            </a:extLst>
          </p:cNvPr>
          <p:cNvSpPr txBox="1">
            <a:spLocks/>
          </p:cNvSpPr>
          <p:nvPr/>
        </p:nvSpPr>
        <p:spPr>
          <a:xfrm>
            <a:off x="6486965" y="5195337"/>
            <a:ext cx="2657035" cy="599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marL="0" marR="0" indent="0" algn="l" defTabSz="8255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Raleway"/>
                <a:ea typeface="Raleway"/>
                <a:cs typeface="Raleway"/>
                <a:sym typeface="Raleway"/>
              </a:defRPr>
            </a:lvl1pPr>
            <a:lvl2pPr marL="91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155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218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282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345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409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472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536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hangingPunct="1"/>
            <a:r>
              <a:rPr lang="en-US" sz="2025" dirty="0">
                <a:solidFill>
                  <a:schemeClr val="accent1"/>
                </a:solidFill>
              </a:rPr>
              <a:t>But Newton’s model remains useful!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425FEBA-7C52-4F3C-BD18-5DFEB263C9EE}"/>
              </a:ext>
            </a:extLst>
          </p:cNvPr>
          <p:cNvSpPr txBox="1">
            <a:spLocks/>
          </p:cNvSpPr>
          <p:nvPr/>
        </p:nvSpPr>
        <p:spPr>
          <a:xfrm>
            <a:off x="174747" y="983382"/>
            <a:ext cx="4865883" cy="599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marL="0" marR="0" indent="0" algn="l" defTabSz="8255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44474F"/>
                </a:solidFill>
                <a:uFillTx/>
                <a:latin typeface="Raleway"/>
                <a:ea typeface="Raleway"/>
                <a:cs typeface="Raleway"/>
                <a:sym typeface="Raleway"/>
              </a:defRPr>
            </a:lvl1pPr>
            <a:lvl2pPr marL="91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155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218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282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345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409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472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536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hangingPunct="1"/>
            <a:r>
              <a:rPr lang="en-US" sz="2025" dirty="0">
                <a:solidFill>
                  <a:schemeClr val="tx1"/>
                </a:solidFill>
              </a:rPr>
              <a:t>“Science was a series of models continuing to replace each other.”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43A71-91AB-4892-89ED-FDB50F19357F}"/>
              </a:ext>
            </a:extLst>
          </p:cNvPr>
          <p:cNvSpPr/>
          <p:nvPr/>
        </p:nvSpPr>
        <p:spPr>
          <a:xfrm>
            <a:off x="4629150" y="983382"/>
            <a:ext cx="4480260" cy="783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14300">
              <a:lnSpc>
                <a:spcPct val="107000"/>
              </a:lnSpc>
            </a:pPr>
            <a:r>
              <a:rPr lang="en-U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Tolk</a:t>
            </a:r>
            <a:r>
              <a:rPr lang="en-U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Andreas. “Learning Something Right from Models That Are Wrong: Epistemology of Simulation.” In </a:t>
            </a:r>
            <a:r>
              <a:rPr lang="en-US" sz="1050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Concepts and Methodologies for Modeling and Simulation</a:t>
            </a:r>
            <a:r>
              <a:rPr lang="en-U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87–106. Simulation Foundations, Methods and Applications. Springer, Cham, 2015. </a:t>
            </a:r>
            <a:endParaRPr lang="en-US" sz="105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99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3881-AE9E-446E-B91A-68103E69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role of modeling in science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EC02C52-B737-47A4-9E2B-BAC88C417E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70971" y="1943835"/>
            <a:ext cx="4299807" cy="1938992"/>
          </a:xfrm>
        </p:spPr>
        <p:txBody>
          <a:bodyPr wrap="square"/>
          <a:lstStyle/>
          <a:p>
            <a:r>
              <a:rPr lang="en-US" sz="2400" dirty="0"/>
              <a:t>“I have been, and remain, entirely committed to the idea that modeling is the </a:t>
            </a:r>
            <a:r>
              <a:rPr lang="en-US" sz="2400" b="1" dirty="0">
                <a:solidFill>
                  <a:schemeClr val="accent1"/>
                </a:solidFill>
              </a:rPr>
              <a:t>essence of science</a:t>
            </a:r>
            <a:r>
              <a:rPr lang="en-US" sz="2400" dirty="0"/>
              <a:t> and the habitat of all epistemology. 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51B77A6-E097-4F0A-AAFD-EBCF4542C9CF}"/>
              </a:ext>
            </a:extLst>
          </p:cNvPr>
          <p:cNvSpPr txBox="1">
            <a:spLocks/>
          </p:cNvSpPr>
          <p:nvPr/>
        </p:nvSpPr>
        <p:spPr>
          <a:xfrm>
            <a:off x="4461666" y="4494531"/>
            <a:ext cx="3827721" cy="869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ln>
                  <a:noFill/>
                </a:ln>
                <a:solidFill>
                  <a:srgbClr val="A1A1A3"/>
                </a:solidFill>
                <a:uFillTx/>
                <a:latin typeface="Raleway"/>
                <a:ea typeface="Raleway"/>
                <a:cs typeface="Raleway"/>
                <a:sym typeface="Raleway"/>
              </a:defRPr>
            </a:lvl1pPr>
            <a:lvl2pPr marL="91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155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218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282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345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409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4725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5360865" marR="0" indent="-280865" algn="l" defTabSz="825500" latinLnBrk="0">
              <a:lnSpc>
                <a:spcPct val="13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300" b="0" i="0" u="none" strike="noStrike" cap="none" spc="22" baseline="0">
                <a:ln>
                  <a:noFill/>
                </a:ln>
                <a:solidFill>
                  <a:srgbClr val="8B8C8C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hangingPunct="1"/>
            <a:r>
              <a:rPr lang="en-US" sz="1800" dirty="0"/>
              <a:t>R. Rosen, Essays on Life Itself, 1500 edition. New York: Columbia University Press, 1999.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58402586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model scientific?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DB5A3A47-29A7-45E5-923E-10FF85749154}" type="slidenum">
              <a:rPr lang="en-GB" smtClean="0"/>
              <a:pPr algn="ctr"/>
              <a:t>9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0" y="1290125"/>
            <a:ext cx="3015335" cy="5288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735" y="1884097"/>
            <a:ext cx="5428507" cy="41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6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16307</TotalTime>
  <Words>660</Words>
  <Application>Microsoft Office PowerPoint</Application>
  <PresentationFormat>On-screen Show (4:3)</PresentationFormat>
  <Paragraphs>128</Paragraphs>
  <Slides>27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Cambria Math</vt:lpstr>
      <vt:lpstr>Raleway</vt:lpstr>
      <vt:lpstr>Raleway SemiBold</vt:lpstr>
      <vt:lpstr>Times New Roman</vt:lpstr>
      <vt:lpstr>Custom Design</vt:lpstr>
      <vt:lpstr>Equation</vt:lpstr>
      <vt:lpstr>What is a model?  What is a simulation?</vt:lpstr>
      <vt:lpstr>Today’s Topics</vt:lpstr>
      <vt:lpstr>PowerPoint Presentation</vt:lpstr>
      <vt:lpstr>Some examples of models</vt:lpstr>
      <vt:lpstr>Models and theory</vt:lpstr>
      <vt:lpstr>PowerPoint Presentation</vt:lpstr>
      <vt:lpstr>PowerPoint Presentation</vt:lpstr>
      <vt:lpstr>The role of modeling in science</vt:lpstr>
      <vt:lpstr>What makes a model scientific?</vt:lpstr>
      <vt:lpstr>So we test it in the lab, right?</vt:lpstr>
      <vt:lpstr>A few relevant types of models (not mutually exclusive)</vt:lpstr>
      <vt:lpstr>Conceptual Model</vt:lpstr>
      <vt:lpstr>Mathematical Models</vt:lpstr>
      <vt:lpstr>Statistical Models</vt:lpstr>
      <vt:lpstr>Simulation Models</vt:lpstr>
      <vt:lpstr>Simulation Models</vt:lpstr>
      <vt:lpstr>Optimization Models</vt:lpstr>
      <vt:lpstr>Model Systems</vt:lpstr>
      <vt:lpstr>PowerPoint Presentation</vt:lpstr>
      <vt:lpstr>PowerPoint Presentation</vt:lpstr>
      <vt:lpstr>PowerPoint Presentation</vt:lpstr>
      <vt:lpstr>PowerPoint Presentation</vt:lpstr>
      <vt:lpstr>Machine Learning Models</vt:lpstr>
      <vt:lpstr>Reading</vt:lpstr>
      <vt:lpstr>Models and Data</vt:lpstr>
      <vt:lpstr>Example: Predicting the Spread of Cornovirus </vt:lpstr>
      <vt:lpstr>Assignment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greg.erhardt.13@ucl.ac.uk</dc:creator>
  <cp:lastModifiedBy>Gregory Erhardt</cp:lastModifiedBy>
  <cp:revision>3028</cp:revision>
  <cp:lastPrinted>2017-01-08T15:57:22Z</cp:lastPrinted>
  <dcterms:created xsi:type="dcterms:W3CDTF">2005-07-13T12:26:50Z</dcterms:created>
  <dcterms:modified xsi:type="dcterms:W3CDTF">2020-03-12T16:22:39Z</dcterms:modified>
</cp:coreProperties>
</file>